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30" r:id="rId3"/>
    <p:sldId id="474" r:id="rId4"/>
    <p:sldId id="475" r:id="rId5"/>
    <p:sldId id="476" r:id="rId6"/>
    <p:sldId id="478" r:id="rId7"/>
    <p:sldId id="477" r:id="rId8"/>
    <p:sldId id="479" r:id="rId9"/>
    <p:sldId id="481" r:id="rId10"/>
    <p:sldId id="480" r:id="rId11"/>
    <p:sldId id="507" r:id="rId12"/>
    <p:sldId id="510" r:id="rId13"/>
    <p:sldId id="512" r:id="rId14"/>
    <p:sldId id="513" r:id="rId15"/>
    <p:sldId id="472" r:id="rId16"/>
    <p:sldId id="514" r:id="rId17"/>
    <p:sldId id="484" r:id="rId18"/>
    <p:sldId id="518" r:id="rId19"/>
    <p:sldId id="521" r:id="rId20"/>
    <p:sldId id="522" r:id="rId21"/>
    <p:sldId id="523" r:id="rId22"/>
    <p:sldId id="525" r:id="rId23"/>
    <p:sldId id="528" r:id="rId24"/>
    <p:sldId id="529" r:id="rId25"/>
    <p:sldId id="530" r:id="rId26"/>
    <p:sldId id="531" r:id="rId27"/>
    <p:sldId id="537" r:id="rId28"/>
    <p:sldId id="532" r:id="rId29"/>
    <p:sldId id="538" r:id="rId30"/>
    <p:sldId id="539" r:id="rId31"/>
    <p:sldId id="536" r:id="rId32"/>
    <p:sldId id="533" r:id="rId33"/>
    <p:sldId id="534" r:id="rId34"/>
    <p:sldId id="517" r:id="rId35"/>
    <p:sldId id="516" r:id="rId36"/>
    <p:sldId id="527" r:id="rId37"/>
    <p:sldId id="540" r:id="rId38"/>
    <p:sldId id="456" r:id="rId39"/>
    <p:sldId id="460" r:id="rId40"/>
    <p:sldId id="461" r:id="rId41"/>
    <p:sldId id="462" r:id="rId42"/>
    <p:sldId id="541" r:id="rId43"/>
    <p:sldId id="542" r:id="rId44"/>
    <p:sldId id="463" r:id="rId45"/>
    <p:sldId id="464" r:id="rId46"/>
    <p:sldId id="545" r:id="rId47"/>
    <p:sldId id="546" r:id="rId48"/>
    <p:sldId id="547" r:id="rId49"/>
    <p:sldId id="548" r:id="rId50"/>
    <p:sldId id="549" r:id="rId51"/>
    <p:sldId id="550" r:id="rId52"/>
    <p:sldId id="465" r:id="rId53"/>
    <p:sldId id="466" r:id="rId54"/>
    <p:sldId id="468" r:id="rId55"/>
    <p:sldId id="469" r:id="rId56"/>
    <p:sldId id="467" r:id="rId57"/>
    <p:sldId id="504" r:id="rId58"/>
    <p:sldId id="505" r:id="rId59"/>
    <p:sldId id="506" r:id="rId60"/>
    <p:sldId id="520" r:id="rId61"/>
    <p:sldId id="519" r:id="rId62"/>
    <p:sldId id="535" r:id="rId63"/>
    <p:sldId id="445" r:id="rId64"/>
    <p:sldId id="482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016" y="-3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src.nist.gov/publications/nistpubs/800-90A/SP800-90A.pdf" TargetMode="External"/><Relationship Id="rId4" Type="http://schemas.openxmlformats.org/officeDocument/2006/relationships/image" Target="../media/image18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hyperlink" Target="http://blog.cryptographyengineering.com/2013/09/the-many-flaws-of-dualecdrbg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ump2007.cr.yp.to/15-shumow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ytimes.com/interactive/2013/09/05/us/documents-reveal-nsa-campaign-against-encryption.html?ref=us" TargetMode="External"/><Relationship Id="rId3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7.wdp"/><Relationship Id="rId5" Type="http://schemas.openxmlformats.org/officeDocument/2006/relationships/image" Target="../media/image27.jpeg"/><Relationship Id="rId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ebcache.googleusercontent.com/search?q=cache:http://developer-content.emc.com/docs/rsashare/share_for_java/1.1/dev_guide/group__LEARNJSSE__RANDOM__ALGORITHM.html&amp;hl=en&amp;strip=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notices/201502/rnoti-p165.pdf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ms.org/notices/201502/rnoti-p165.pdf" TargetMode="External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1662" b="13650"/>
          <a:stretch/>
        </p:blipFill>
        <p:spPr bwMode="auto">
          <a:xfrm>
            <a:off x="-51204" y="0"/>
            <a:ext cx="92202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7928" y="126168"/>
            <a:ext cx="4816929" cy="1323439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4: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Verifiably Random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2876"/>
              </p:ext>
            </p:extLst>
          </p:nvPr>
        </p:nvGraphicFramePr>
        <p:xfrm>
          <a:off x="320531" y="360969"/>
          <a:ext cx="8474219" cy="435337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00469"/>
                <a:gridCol w="2797199"/>
                <a:gridCol w="3076551"/>
              </a:tblGrid>
              <a:tr h="453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RSA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ECC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100169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Discovery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1977 </a:t>
                      </a:r>
                    </a:p>
                    <a:p>
                      <a:pPr algn="ctr"/>
                      <a:r>
                        <a:rPr lang="en-US" sz="1400" dirty="0" smtClean="0"/>
                        <a:t>(previously discovered in 1969 by GHCQ and perhaps earlier by NSA)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1985</a:t>
                      </a:r>
                    </a:p>
                    <a:p>
                      <a:pPr algn="ctr"/>
                      <a:r>
                        <a:rPr lang="en-US" sz="1500" dirty="0" smtClean="0"/>
                        <a:t>(adoption</a:t>
                      </a:r>
                      <a:r>
                        <a:rPr lang="en-US" sz="1500" baseline="0" dirty="0" smtClean="0"/>
                        <a:t> limited until ~2005)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“Hard</a:t>
                      </a:r>
                      <a:r>
                        <a:rPr lang="en-US" sz="1800" b="1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34646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rgbClr val="008000"/>
                          </a:solidFill>
                        </a:rPr>
                        <a:t>Key Size</a:t>
                      </a:r>
                      <a:r>
                        <a:rPr lang="en-US" sz="150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500" dirty="0" smtClean="0"/>
                        <a:t>(~112-bit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2048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(768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224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(112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42843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Backdoor Risk</a:t>
                      </a:r>
                      <a:endParaRPr lang="en-US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None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Curves selected by NSA/</a:t>
                      </a:r>
                      <a:r>
                        <a:rPr lang="en-US" sz="1500" dirty="0" err="1" smtClean="0"/>
                        <a:t>Certicom</a:t>
                      </a:r>
                      <a:r>
                        <a:rPr lang="en-US" sz="1500" dirty="0" smtClean="0"/>
                        <a:t>/?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8132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Quantum Computing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Known fast factoring</a:t>
                      </a:r>
                      <a:r>
                        <a:rPr lang="en-US" sz="1500" baseline="0" dirty="0" smtClean="0"/>
                        <a:t> algorithms (</a:t>
                      </a:r>
                      <a:r>
                        <a:rPr lang="en-US" sz="1500" baseline="0" dirty="0" err="1" smtClean="0"/>
                        <a:t>Shor’s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Similar (variation of </a:t>
                      </a:r>
                      <a:r>
                        <a:rPr lang="en-US" sz="1500" dirty="0" err="1" smtClean="0"/>
                        <a:t>Shor’s</a:t>
                      </a:r>
                      <a:r>
                        <a:rPr lang="en-US" sz="1500" dirty="0" smtClean="0"/>
                        <a:t> algorithm solves</a:t>
                      </a:r>
                      <a:r>
                        <a:rPr lang="en-US" sz="1500" baseline="0" dirty="0" smtClean="0"/>
                        <a:t> Discrete Log)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79836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Implementation Challenges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Avoiding</a:t>
                      </a:r>
                      <a:r>
                        <a:rPr lang="en-US" sz="1500" baseline="0" dirty="0" smtClean="0"/>
                        <a:t> weak keys, timing side channels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Fast operations on elliptic curves,</a:t>
                      </a:r>
                      <a:r>
                        <a:rPr lang="en-US" sz="1500" baseline="0" dirty="0" smtClean="0"/>
                        <a:t> leaks on invalid inputs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06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RSA keys so much bigger?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47197"/>
              </p:ext>
            </p:extLst>
          </p:nvPr>
        </p:nvGraphicFramePr>
        <p:xfrm>
          <a:off x="384628" y="1111308"/>
          <a:ext cx="8474219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0469"/>
                <a:gridCol w="2797199"/>
                <a:gridCol w="3076551"/>
              </a:tblGrid>
              <a:tr h="64395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“Hard</a:t>
                      </a:r>
                      <a:r>
                        <a:rPr lang="en-US" sz="1800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85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03411"/>
              </p:ext>
            </p:extLst>
          </p:nvPr>
        </p:nvGraphicFramePr>
        <p:xfrm>
          <a:off x="384628" y="195094"/>
          <a:ext cx="8474219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0469"/>
                <a:gridCol w="2797199"/>
                <a:gridCol w="3076551"/>
              </a:tblGrid>
              <a:tr h="64395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“Hard</a:t>
                      </a:r>
                      <a:r>
                        <a:rPr lang="en-US" sz="1800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5000" y="1587501"/>
            <a:ext cx="514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Naïve factoring</a:t>
            </a:r>
            <a:r>
              <a:rPr lang="en-US" dirty="0" smtClean="0"/>
              <a:t>: try division by all numbers up to </a:t>
            </a:r>
            <a:r>
              <a:rPr lang="en-US" b="1" dirty="0" smtClean="0">
                <a:latin typeface="Cambria Math"/>
                <a:cs typeface="Cambria Math"/>
              </a:rPr>
              <a:t>√</a:t>
            </a:r>
            <a:r>
              <a:rPr lang="en-US" b="1" i="1" dirty="0" smtClean="0">
                <a:latin typeface="Cambria Math"/>
                <a:cs typeface="Cambria Math"/>
              </a:rPr>
              <a:t>N</a:t>
            </a:r>
            <a:endParaRPr lang="en-US" b="1" i="1" dirty="0">
              <a:latin typeface="Cambria Math"/>
              <a:cs typeface="Cambria Math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7640"/>
          <a:stretch/>
        </p:blipFill>
        <p:spPr>
          <a:xfrm>
            <a:off x="1179286" y="2326165"/>
            <a:ext cx="5632424" cy="1032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147" y="1956833"/>
            <a:ext cx="228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Best known factoring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9286" y="3358373"/>
            <a:ext cx="454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Number Field Sieve [“Sneakers” 1992]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1901" y="3727705"/>
            <a:ext cx="4558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Largest challenge solved: RSA-768 (2009)</a:t>
            </a:r>
          </a:p>
          <a:p>
            <a:r>
              <a:rPr lang="en-US" sz="2000" dirty="0" smtClean="0"/>
              <a:t>(RSA stopped funding challenges in 2007.)</a:t>
            </a:r>
          </a:p>
          <a:p>
            <a:r>
              <a:rPr lang="en-US" sz="2000" dirty="0" smtClean="0"/>
              <a:t>NIST deprecated 1024-bit RSA in 2012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1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4088"/>
              </p:ext>
            </p:extLst>
          </p:nvPr>
        </p:nvGraphicFramePr>
        <p:xfrm>
          <a:off x="384627" y="195094"/>
          <a:ext cx="8396515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998591"/>
                <a:gridCol w="4397924"/>
              </a:tblGrid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4627" y="1633667"/>
            <a:ext cx="3760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dirty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N </a:t>
            </a:r>
            <a:r>
              <a:rPr lang="en-US" sz="2000" dirty="0" smtClean="0"/>
              <a:t>divisions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Best known factoring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(e</a:t>
            </a:r>
            <a:r>
              <a:rPr lang="en-US" sz="2000" baseline="30000" dirty="0" smtClean="0">
                <a:latin typeface="Cambria Math"/>
                <a:cs typeface="Cambria Math"/>
              </a:rPr>
              <a:t>(</a:t>
            </a:r>
            <a:r>
              <a:rPr lang="en-US" sz="2000" baseline="30000" dirty="0" err="1" smtClean="0">
                <a:latin typeface="Cambria Math"/>
                <a:cs typeface="Cambria Math"/>
              </a:rPr>
              <a:t>ln</a:t>
            </a:r>
            <a:r>
              <a:rPr lang="en-US" sz="2000" baseline="30000" dirty="0" smtClean="0">
                <a:latin typeface="Cambria Math"/>
                <a:cs typeface="Cambria Math"/>
              </a:rPr>
              <a:t> n)</a:t>
            </a:r>
            <a:r>
              <a:rPr lang="en-US" baseline="50000" dirty="0" smtClean="0">
                <a:latin typeface="Cambria Math"/>
                <a:cs typeface="Cambria Math"/>
              </a:rPr>
              <a:t>1/3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1024-bit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1996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97807"/>
              </p:ext>
            </p:extLst>
          </p:nvPr>
        </p:nvGraphicFramePr>
        <p:xfrm>
          <a:off x="384627" y="195094"/>
          <a:ext cx="8396515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998591"/>
                <a:gridCol w="4397924"/>
              </a:tblGrid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4627" y="1633667"/>
            <a:ext cx="3760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dirty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N </a:t>
            </a:r>
            <a:r>
              <a:rPr lang="en-US" sz="2000" dirty="0" smtClean="0"/>
              <a:t>divisions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Best known factoring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(e</a:t>
            </a:r>
            <a:r>
              <a:rPr lang="en-US" sz="2000" baseline="30000" dirty="0" smtClean="0">
                <a:latin typeface="Cambria Math"/>
                <a:cs typeface="Cambria Math"/>
              </a:rPr>
              <a:t>(</a:t>
            </a:r>
            <a:r>
              <a:rPr lang="en-US" sz="2000" baseline="30000" dirty="0" err="1" smtClean="0">
                <a:latin typeface="Cambria Math"/>
                <a:cs typeface="Cambria Math"/>
              </a:rPr>
              <a:t>ln</a:t>
            </a:r>
            <a:r>
              <a:rPr lang="en-US" sz="2000" baseline="30000" dirty="0" smtClean="0">
                <a:latin typeface="Cambria Math"/>
                <a:cs typeface="Cambria Math"/>
              </a:rPr>
              <a:t> n)</a:t>
            </a:r>
            <a:r>
              <a:rPr lang="en-US" baseline="50000" dirty="0" smtClean="0">
                <a:latin typeface="Cambria Math"/>
                <a:cs typeface="Cambria Math"/>
              </a:rPr>
              <a:t>1/3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1024-bit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598" y="1704428"/>
            <a:ext cx="39604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i="1" dirty="0" smtClean="0">
                <a:latin typeface="Cambria Math"/>
                <a:cs typeface="Cambria Math"/>
              </a:rPr>
              <a:t>p </a:t>
            </a:r>
            <a:r>
              <a:rPr lang="en-US" sz="2000" dirty="0" smtClean="0"/>
              <a:t>curve additions</a:t>
            </a:r>
            <a:endParaRPr lang="en-US" sz="2000" b="1" dirty="0" smtClean="0"/>
          </a:p>
          <a:p>
            <a:r>
              <a:rPr lang="en-US" sz="2000" b="1" dirty="0" smtClean="0"/>
              <a:t>Best known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b="1" dirty="0" smtClean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  </a:t>
            </a:r>
            <a:r>
              <a:rPr lang="en-US" sz="2000" dirty="0" smtClean="0">
                <a:cs typeface="Cambria Math"/>
              </a:rPr>
              <a:t>(Pollard’s Rho)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113-bit 	</a:t>
            </a:r>
          </a:p>
          <a:p>
            <a:r>
              <a:rPr lang="en-US" sz="2000" dirty="0" smtClean="0"/>
              <a:t>	(24 days x 18 FPGA cores, 2014)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95797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34" y="205979"/>
            <a:ext cx="3305012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5-01-21 at 10.25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45" y="98880"/>
            <a:ext cx="5627322" cy="486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21 at 10.27.3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" y="1238250"/>
            <a:ext cx="3358305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02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34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67833"/>
            <a:ext cx="50800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334" y="3227917"/>
            <a:ext cx="3640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Is 4 a random number?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7128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90"/>
                </a:solidFill>
              </a:rPr>
              <a:t>01011000011110110000111011101000000001110110000000111011011001011111001101111001000001110000001110111000000011101010010001010000010100001001110111011111111001100010110101000000100110011100011000001101010000111001011001101110101111110110000010010111011010000000110110110011101100100101101001110111110100010001100011011000110001001101001010001110101000010010101001010100110001011000010000000001100010110111111010010100101000110011010110011101011001111001000000101111</a:t>
            </a:r>
            <a:endParaRPr lang="en-US" sz="3200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4221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01011010011010110000111011101010001001110110001000111011011001011011001101101001001001110010001110111001000011101010010001010100010100001001110111011010111001100010110101010000100110011100011001001101010000111001011001101110101110110110100010010111011010010000110110110011101100100101101001110110110100010001100011011000110001001101001010001110101000010010101001010100110001011000010010001001100010110110111010010100101000110011010110011101011001101001000100101111</a:t>
            </a: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0140"/>
            <a:ext cx="8229600" cy="857250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Which of these is random?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2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289" y="36291"/>
            <a:ext cx="88410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14354"/>
            <a:ext cx="8229600" cy="857250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Is this sequence random?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</a:t>
            </a:r>
            <a:r>
              <a:rPr lang="en-US" dirty="0" smtClean="0"/>
              <a:t>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840" y="1200151"/>
            <a:ext cx="8229600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Signing with Elliptic Curves </a:t>
            </a:r>
            <a:r>
              <a:rPr lang="en-US" dirty="0" smtClean="0"/>
              <a:t>(Sketch)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Elliptic Curve Parameters</a:t>
            </a:r>
          </a:p>
          <a:p>
            <a:pPr marL="0" indent="0">
              <a:buNone/>
            </a:pPr>
            <a:r>
              <a:rPr lang="en-US" b="1" dirty="0" smtClean="0"/>
              <a:t>Dual-EC Duel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Preventing Double Spending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	Distributed Consensus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	The </a:t>
            </a:r>
            <a:r>
              <a:rPr lang="en-US" b="1" dirty="0" err="1" smtClean="0">
                <a:solidFill>
                  <a:schemeClr val="tx2"/>
                </a:solidFill>
              </a:rPr>
              <a:t>Blockchain</a:t>
            </a: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91279" y="3403364"/>
            <a:ext cx="30714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Office Hours today!</a:t>
            </a:r>
          </a:p>
          <a:p>
            <a:r>
              <a:rPr lang="en-US" b="1" dirty="0"/>
              <a:t>	</a:t>
            </a:r>
            <a:r>
              <a:rPr lang="en-US" b="1" dirty="0" smtClean="0"/>
              <a:t>Me: Now</a:t>
            </a:r>
          </a:p>
          <a:p>
            <a:r>
              <a:rPr lang="en-US" b="1" dirty="0"/>
              <a:t>	</a:t>
            </a:r>
            <a:r>
              <a:rPr lang="en-US" b="1" dirty="0" smtClean="0"/>
              <a:t>Nick: 5-7pm in Rice 442</a:t>
            </a:r>
          </a:p>
          <a:p>
            <a:r>
              <a:rPr lang="en-US" b="1" dirty="0" smtClean="0"/>
              <a:t>Project 1 Due Friday, 11:59pm</a:t>
            </a:r>
            <a:endParaRPr lang="en-US" b="1" dirty="0"/>
          </a:p>
        </p:txBody>
      </p:sp>
      <p:sp>
        <p:nvSpPr>
          <p:cNvPr id="6" name="Left Brace 5"/>
          <p:cNvSpPr/>
          <p:nvPr/>
        </p:nvSpPr>
        <p:spPr>
          <a:xfrm>
            <a:off x="462280" y="2814320"/>
            <a:ext cx="579120" cy="15443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391161" y="3546275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289" y="36291"/>
            <a:ext cx="88410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14354"/>
            <a:ext cx="8229600" cy="857250"/>
          </a:xfrm>
          <a:solidFill>
            <a:schemeClr val="tx1">
              <a:alpha val="64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normal numbers </a:t>
            </a:r>
            <a:r>
              <a:rPr lang="en-US" b="1" i="1" dirty="0" smtClean="0">
                <a:solidFill>
                  <a:srgbClr val="FFFF00"/>
                </a:solidFill>
              </a:rPr>
              <a:t>look</a:t>
            </a:r>
            <a:r>
              <a:rPr lang="en-US" dirty="0" smtClean="0">
                <a:solidFill>
                  <a:srgbClr val="FFFF00"/>
                </a:solidFill>
              </a:rPr>
              <a:t> random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857" y="1785621"/>
            <a:ext cx="4509868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“Feynman point” (762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digit of π)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7571" y="2247286"/>
            <a:ext cx="671286" cy="4832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3141" y="296664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877" y="296689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2877" y="4662138"/>
            <a:ext cx="591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 of images: http</a:t>
            </a:r>
            <a:r>
              <a:rPr lang="en-US" dirty="0"/>
              <a:t>://</a:t>
            </a:r>
            <a:r>
              <a:rPr lang="en-US" dirty="0" err="1"/>
              <a:t>boallen.com</a:t>
            </a:r>
            <a:r>
              <a:rPr lang="en-US" dirty="0"/>
              <a:t>/random-</a:t>
            </a:r>
            <a:r>
              <a:rPr lang="en-US" dirty="0" err="1"/>
              <a:t>numbers.html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3141" y="296664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877" y="296689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2877" y="4662138"/>
            <a:ext cx="591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 of images: http</a:t>
            </a:r>
            <a:r>
              <a:rPr lang="en-US" dirty="0"/>
              <a:t>://</a:t>
            </a:r>
            <a:r>
              <a:rPr lang="en-US" dirty="0" err="1"/>
              <a:t>boallen.com</a:t>
            </a:r>
            <a:r>
              <a:rPr lang="en-US" dirty="0"/>
              <a:t>/random-</a:t>
            </a:r>
            <a:r>
              <a:rPr lang="en-US" dirty="0" err="1"/>
              <a:t>numbers.html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8622" y="1850822"/>
            <a:ext cx="2648882" cy="1200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PHP rand()</a:t>
            </a:r>
          </a:p>
          <a:p>
            <a:pPr algn="ctr"/>
            <a:r>
              <a:rPr lang="en-US" sz="2800" dirty="0" smtClean="0"/>
              <a:t>(on Windows)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78792" y="1850822"/>
            <a:ext cx="3087404" cy="12003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random.org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(atmospheric noise)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632" y="3602682"/>
            <a:ext cx="78454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Which should you use to generate </a:t>
            </a:r>
            <a:r>
              <a:rPr lang="en-US" sz="2400" dirty="0" smtClean="0"/>
              <a:t>your wallet’s private key?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4622957" cy="11888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b="1" dirty="0" smtClean="0"/>
              <a:t>Randomness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0767"/>
          <a:stretch/>
        </p:blipFill>
        <p:spPr>
          <a:xfrm>
            <a:off x="6261510" y="18288"/>
            <a:ext cx="2906076" cy="5125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0544" y="96880"/>
            <a:ext cx="3475090" cy="1200328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bg-BG" sz="2400" dirty="0"/>
              <a:t>Андре́й </a:t>
            </a:r>
            <a:r>
              <a:rPr lang="bg-BG" sz="2400" dirty="0" smtClean="0"/>
              <a:t>Колмого́ров</a:t>
            </a:r>
            <a:endParaRPr lang="en-US" sz="2400" dirty="0" smtClean="0"/>
          </a:p>
          <a:p>
            <a:pPr algn="ctr"/>
            <a:r>
              <a:rPr lang="en-US" sz="2400" dirty="0" err="1" smtClean="0"/>
              <a:t>Andrey</a:t>
            </a:r>
            <a:r>
              <a:rPr lang="en-US" sz="2400" dirty="0" smtClean="0"/>
              <a:t> Kolmogorov (1903-1987)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6570" y="1615439"/>
            <a:ext cx="5934939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For 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its </a:t>
            </a:r>
            <a:r>
              <a:rPr lang="en-US" sz="2800" b="1" dirty="0" smtClean="0"/>
              <a:t>Kolmogorov </a:t>
            </a:r>
            <a:r>
              <a:rPr lang="en-US" sz="2800" b="1" dirty="0" smtClean="0"/>
              <a:t>Complexity: </a:t>
            </a:r>
            <a:r>
              <a:rPr lang="en-US" sz="2800" b="1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 = the length of the </a:t>
            </a:r>
            <a:r>
              <a:rPr lang="en-US" sz="2800" i="1" dirty="0" smtClean="0"/>
              <a:t>shortest</a:t>
            </a:r>
            <a:r>
              <a:rPr lang="en-US" sz="2800" dirty="0" smtClean="0"/>
              <a:t> </a:t>
            </a:r>
            <a:r>
              <a:rPr lang="en-US" sz="2800" dirty="0" smtClean="0"/>
              <a:t>description of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3431" y="3179801"/>
            <a:ext cx="4195666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is random, </a:t>
            </a:r>
          </a:p>
          <a:p>
            <a:pPr algn="ctr"/>
            <a:r>
              <a:rPr lang="en-US" sz="2800" dirty="0" smtClean="0"/>
              <a:t>if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 = |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| + </a:t>
            </a:r>
            <a:r>
              <a:rPr lang="en-US" sz="2800" i="1" dirty="0" smtClean="0">
                <a:latin typeface="Cambria Math"/>
                <a:cs typeface="Cambria Math"/>
              </a:rPr>
              <a:t>C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570" y="4293929"/>
            <a:ext cx="53521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(This is a somewhat informal version. A real definition would need to be more careful about stating this asymptotically.)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517796" y="3867017"/>
            <a:ext cx="3417838" cy="1200328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FFFF00"/>
                </a:solidFill>
              </a:rPr>
              <a:t>“He </a:t>
            </a:r>
            <a:r>
              <a:rPr lang="en-US" sz="2400" dirty="0">
                <a:solidFill>
                  <a:srgbClr val="FFFF00"/>
                </a:solidFill>
              </a:rPr>
              <a:t>was to probability theory what Euclid was to geometry</a:t>
            </a:r>
            <a:r>
              <a:rPr lang="en-US" sz="2400" dirty="0" smtClean="0">
                <a:solidFill>
                  <a:srgbClr val="FFFF00"/>
                </a:solidFill>
              </a:rPr>
              <a:t>.” (Peter Lax)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2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i="1" dirty="0" smtClean="0">
              <a:latin typeface="Cambria Math"/>
              <a:cs typeface="Cambria Math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7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description = “N repeated </a:t>
            </a:r>
            <a:r>
              <a:rPr lang="en-US" b="1" dirty="0" smtClean="0">
                <a:latin typeface="PT Sans"/>
                <a:cs typeface="PT Sans"/>
              </a:rPr>
              <a:t>0</a:t>
            </a:r>
            <a:r>
              <a:rPr lang="en-US" dirty="0" smtClean="0"/>
              <a:t>s”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		K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) = </a:t>
            </a:r>
            <a:r>
              <a:rPr lang="en-US" dirty="0" smtClean="0">
                <a:latin typeface="Cambria Math"/>
                <a:cs typeface="Cambria Math"/>
              </a:rPr>
              <a:t>log |</a:t>
            </a: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&lt; |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</a:p>
          <a:p>
            <a:pPr marL="0" indent="0">
              <a:buNone/>
            </a:pPr>
            <a:r>
              <a:rPr lang="en-US" i="1" dirty="0">
                <a:latin typeface="Cambria Math"/>
                <a:cs typeface="Cambria Math"/>
              </a:rPr>
              <a:t>t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4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9953" y="1829995"/>
            <a:ext cx="773363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description = </a:t>
            </a:r>
          </a:p>
          <a:p>
            <a:r>
              <a:rPr lang="en-US" dirty="0">
                <a:latin typeface="Lucida Console"/>
                <a:cs typeface="Lucida Console"/>
              </a:rPr>
              <a:t>	    “t = “”; </a:t>
            </a:r>
          </a:p>
          <a:p>
            <a:r>
              <a:rPr lang="en-US" dirty="0">
                <a:latin typeface="Lucida Console"/>
                <a:cs typeface="Lucida Console"/>
              </a:rPr>
              <a:t>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= 1;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&lt; </a:t>
            </a:r>
            <a:r>
              <a:rPr lang="en-US" b="1" i="1" dirty="0">
                <a:latin typeface="Lucida Console"/>
                <a:cs typeface="Lucida Console"/>
              </a:rPr>
              <a:t>N</a:t>
            </a:r>
            <a:r>
              <a:rPr lang="en-US" dirty="0">
                <a:latin typeface="Lucida Console"/>
                <a:cs typeface="Lucida Console"/>
              </a:rPr>
              <a:t>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++) {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t </a:t>
            </a:r>
            <a:r>
              <a:rPr lang="en-US" dirty="0" smtClean="0">
                <a:latin typeface="Lucida Console"/>
                <a:cs typeface="Lucida Console"/>
              </a:rPr>
              <a:t>+= </a:t>
            </a:r>
            <a:r>
              <a:rPr lang="en-US" dirty="0">
                <a:latin typeface="Lucida Console"/>
                <a:cs typeface="Lucida Console"/>
              </a:rPr>
              <a:t>‘0’; 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t </a:t>
            </a:r>
            <a:r>
              <a:rPr lang="en-US" dirty="0" smtClean="0">
                <a:latin typeface="Lucida Console"/>
                <a:cs typeface="Lucida Console"/>
              </a:rPr>
              <a:t>+= </a:t>
            </a:r>
            <a:r>
              <a:rPr lang="en-US" dirty="0">
                <a:latin typeface="Lucida Console"/>
                <a:cs typeface="Lucida Console"/>
              </a:rPr>
              <a:t>‘1’; </a:t>
            </a:r>
            <a:r>
              <a:rPr lang="en-US" dirty="0" smtClean="0">
                <a:latin typeface="Lucida Console"/>
                <a:cs typeface="Lucida Console"/>
              </a:rPr>
              <a:t>}</a:t>
            </a:r>
            <a:r>
              <a:rPr lang="en-US" dirty="0">
                <a:latin typeface="Lucida Console"/>
                <a:cs typeface="Lucida Console"/>
              </a:rPr>
              <a:t>”</a:t>
            </a:r>
          </a:p>
          <a:p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) = log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r>
              <a:rPr lang="en-US" sz="2800" baseline="-25000" dirty="0">
                <a:latin typeface="Cambria Math"/>
                <a:cs typeface="Cambria Math"/>
              </a:rPr>
              <a:t>1</a:t>
            </a:r>
            <a:r>
              <a:rPr lang="en-US" sz="2800" dirty="0">
                <a:latin typeface="Cambria Math"/>
                <a:cs typeface="Cambria Math"/>
              </a:rPr>
              <a:t> &lt;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endParaRPr lang="en-US" sz="2000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4437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7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943" y="1073944"/>
            <a:ext cx="2643414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smtClean="0"/>
              <a:t>main</a:t>
            </a:r>
            <a:endParaRPr lang="en-US" dirty="0"/>
          </a:p>
          <a:p>
            <a:r>
              <a:rPr lang="en-US" dirty="0"/>
              <a:t>import (</a:t>
            </a:r>
          </a:p>
          <a:p>
            <a:r>
              <a:rPr lang="en-US" dirty="0"/>
              <a:t>   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   "crypto/rand"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r>
              <a:rPr lang="nl-NL" dirty="0"/>
              <a:t>    b := make([]byte, 16)</a:t>
            </a:r>
          </a:p>
          <a:p>
            <a:r>
              <a:rPr lang="da-DK" dirty="0"/>
              <a:t>    for {</a:t>
            </a:r>
          </a:p>
          <a:p>
            <a:r>
              <a:rPr lang="de-DE" dirty="0"/>
              <a:t>        _, </a:t>
            </a:r>
            <a:r>
              <a:rPr lang="de-DE" dirty="0" err="1"/>
              <a:t>err</a:t>
            </a:r>
            <a:r>
              <a:rPr lang="de-DE" dirty="0"/>
              <a:t> := </a:t>
            </a:r>
            <a:r>
              <a:rPr lang="de-DE" dirty="0" err="1"/>
              <a:t>rand.Read</a:t>
            </a:r>
            <a:r>
              <a:rPr lang="de-DE" dirty="0"/>
              <a:t>(b)</a:t>
            </a:r>
          </a:p>
          <a:p>
            <a:r>
              <a:rPr lang="da-DK" dirty="0" smtClean="0"/>
              <a:t>        </a:t>
            </a:r>
            <a:r>
              <a:rPr lang="da-DK" dirty="0" err="1" smtClean="0"/>
              <a:t>fmt.Printf</a:t>
            </a:r>
            <a:r>
              <a:rPr lang="da-DK" dirty="0"/>
              <a:t>("%x", b)</a:t>
            </a:r>
          </a:p>
          <a:p>
            <a:r>
              <a:rPr lang="da-DK" dirty="0" smtClean="0"/>
              <a:t>    }</a:t>
            </a:r>
            <a:endParaRPr lang="da-DK" dirty="0"/>
          </a:p>
          <a:p>
            <a:r>
              <a:rPr lang="da-DK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86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80611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943" y="1073944"/>
            <a:ext cx="2643414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smtClean="0"/>
              <a:t>main</a:t>
            </a:r>
            <a:endParaRPr lang="en-US" dirty="0"/>
          </a:p>
          <a:p>
            <a:r>
              <a:rPr lang="en-US" dirty="0"/>
              <a:t>import (</a:t>
            </a:r>
          </a:p>
          <a:p>
            <a:r>
              <a:rPr lang="en-US" dirty="0"/>
              <a:t>   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   "crypto/rand"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r>
              <a:rPr lang="nl-NL" dirty="0"/>
              <a:t>    b := make([]byte, 16)</a:t>
            </a:r>
          </a:p>
          <a:p>
            <a:r>
              <a:rPr lang="da-DK" dirty="0"/>
              <a:t>    for {</a:t>
            </a:r>
          </a:p>
          <a:p>
            <a:r>
              <a:rPr lang="de-DE" dirty="0"/>
              <a:t>        _, </a:t>
            </a:r>
            <a:r>
              <a:rPr lang="de-DE" dirty="0" err="1"/>
              <a:t>err</a:t>
            </a:r>
            <a:r>
              <a:rPr lang="de-DE" dirty="0"/>
              <a:t> := </a:t>
            </a:r>
            <a:r>
              <a:rPr lang="de-DE" dirty="0" err="1"/>
              <a:t>rand.Read</a:t>
            </a:r>
            <a:r>
              <a:rPr lang="de-DE" dirty="0"/>
              <a:t>(b)</a:t>
            </a:r>
          </a:p>
          <a:p>
            <a:r>
              <a:rPr lang="da-DK" dirty="0" smtClean="0"/>
              <a:t>        </a:t>
            </a:r>
            <a:r>
              <a:rPr lang="da-DK" dirty="0" err="1" smtClean="0"/>
              <a:t>fmt.Printf</a:t>
            </a:r>
            <a:r>
              <a:rPr lang="da-DK" dirty="0"/>
              <a:t>("%x", b)</a:t>
            </a:r>
          </a:p>
          <a:p>
            <a:r>
              <a:rPr lang="da-DK" dirty="0" smtClean="0"/>
              <a:t>    }</a:t>
            </a:r>
            <a:endParaRPr lang="da-DK" dirty="0"/>
          </a:p>
          <a:p>
            <a:r>
              <a:rPr lang="da-DK" dirty="0"/>
              <a:t>}</a:t>
            </a:r>
          </a:p>
        </p:txBody>
      </p:sp>
      <p:sp>
        <p:nvSpPr>
          <p:cNvPr id="7" name="Regular Pentagon 6"/>
          <p:cNvSpPr/>
          <p:nvPr/>
        </p:nvSpPr>
        <p:spPr>
          <a:xfrm>
            <a:off x="5624286" y="1469572"/>
            <a:ext cx="3247572" cy="2821214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state of </a:t>
            </a:r>
          </a:p>
          <a:p>
            <a:pPr algn="ctr"/>
            <a:r>
              <a:rPr lang="en-US" sz="2400" dirty="0" smtClean="0"/>
              <a:t>/</a:t>
            </a:r>
            <a:r>
              <a:rPr lang="en-US" sz="2400" dirty="0" err="1" smtClean="0"/>
              <a:t>dev</a:t>
            </a:r>
            <a:r>
              <a:rPr lang="en-US" sz="2400" dirty="0"/>
              <a:t>/</a:t>
            </a:r>
            <a:r>
              <a:rPr lang="en-US" sz="2400" dirty="0" err="1" smtClean="0"/>
              <a:t>urandom</a:t>
            </a:r>
            <a:r>
              <a:rPr lang="en-US" sz="2400" dirty="0" smtClean="0"/>
              <a:t> when I ran this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956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Amplifying Physical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Pseudo-Random Number Generator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238" y="2398453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1714500"/>
            <a:ext cx="50620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k</a:t>
            </a:r>
            <a:r>
              <a:rPr lang="en-US" sz="3200" dirty="0" smtClean="0"/>
              <a:t> </a:t>
            </a:r>
            <a:r>
              <a:rPr lang="en-US" sz="3200" dirty="0" smtClean="0">
                <a:latin typeface="Cambria Math"/>
                <a:cs typeface="Cambria Math"/>
              </a:rPr>
              <a:t>= </a:t>
            </a:r>
            <a:r>
              <a:rPr lang="en-US" sz="3200" i="1" dirty="0" smtClean="0">
                <a:latin typeface="Cambria Math"/>
                <a:cs typeface="Cambria Math"/>
              </a:rPr>
              <a:t>f</a:t>
            </a:r>
            <a:r>
              <a:rPr lang="en-US" sz="3200" dirty="0" smtClean="0">
                <a:latin typeface="Cambria Math"/>
                <a:cs typeface="Cambria Math"/>
              </a:rPr>
              <a:t>(physical randomness)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" y="259984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stCxn id="9" idx="3"/>
            <a:endCxn id="7" idx="1"/>
          </p:cNvCxnSpPr>
          <p:nvPr/>
        </p:nvCxnSpPr>
        <p:spPr>
          <a:xfrm flipV="1">
            <a:off x="424618" y="2810954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4230" y="3484697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581960" y="3231960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3"/>
          </p:cNvCxnSpPr>
          <p:nvPr/>
        </p:nvCxnSpPr>
        <p:spPr>
          <a:xfrm>
            <a:off x="2463682" y="2810954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36098" y="2410693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93821" y="261208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24" name="Straight Arrow Connector 23"/>
          <p:cNvCxnSpPr>
            <a:stCxn id="23" idx="3"/>
            <a:endCxn id="22" idx="1"/>
          </p:cNvCxnSpPr>
          <p:nvPr/>
        </p:nvCxnSpPr>
        <p:spPr>
          <a:xfrm flipV="1">
            <a:off x="3060478" y="2823194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70090" y="3496937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217820" y="3244200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2" idx="3"/>
          </p:cNvCxnSpPr>
          <p:nvPr/>
        </p:nvCxnSpPr>
        <p:spPr>
          <a:xfrm>
            <a:off x="5099542" y="2823194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071172" y="2400558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28895" y="260194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cxnSp>
        <p:nvCxnSpPr>
          <p:cNvPr id="30" name="Straight Arrow Connector 29"/>
          <p:cNvCxnSpPr>
            <a:stCxn id="29" idx="3"/>
            <a:endCxn id="28" idx="1"/>
          </p:cNvCxnSpPr>
          <p:nvPr/>
        </p:nvCxnSpPr>
        <p:spPr>
          <a:xfrm flipV="1">
            <a:off x="5795552" y="2813059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05164" y="3486801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52894" y="3234065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8" idx="3"/>
          </p:cNvCxnSpPr>
          <p:nvPr/>
        </p:nvCxnSpPr>
        <p:spPr>
          <a:xfrm>
            <a:off x="7834616" y="2813059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22481" y="4130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61913" y="412500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89228" y="4130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773883" y="2383548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31606" y="258493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39" name="Straight Arrow Connector 38"/>
          <p:cNvCxnSpPr>
            <a:stCxn id="38" idx="3"/>
            <a:endCxn id="37" idx="1"/>
          </p:cNvCxnSpPr>
          <p:nvPr/>
        </p:nvCxnSpPr>
        <p:spPr>
          <a:xfrm flipV="1">
            <a:off x="8498263" y="2796049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07875" y="3469791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655605" y="3217055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7" idx="3"/>
          </p:cNvCxnSpPr>
          <p:nvPr/>
        </p:nvCxnSpPr>
        <p:spPr>
          <a:xfrm>
            <a:off x="10537327" y="2796049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412588" y="408047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06880" y="4490264"/>
            <a:ext cx="695533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Every once in a while, compute a new </a:t>
            </a:r>
            <a:r>
              <a:rPr lang="en-US" b="1" i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using new physical randomness.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77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Understanding Kolmogorov Randomness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1" y="1541703"/>
            <a:ext cx="6932193" cy="21236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400" i="1" dirty="0" smtClean="0"/>
              <a:t>What </a:t>
            </a:r>
            <a:r>
              <a:rPr lang="en-US" sz="4400" i="1" dirty="0"/>
              <a:t>is the smallest natural number that cannot be described in eleven words</a:t>
            </a:r>
            <a:r>
              <a:rPr lang="en-US" sz="4400" i="1" dirty="0" smtClean="0"/>
              <a:t>?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2517307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33948" y="298895"/>
            <a:ext cx="69321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 smtClean="0"/>
              <a:t>What </a:t>
            </a:r>
            <a:r>
              <a:rPr lang="en-US" sz="4400" i="1" dirty="0"/>
              <a:t>is the smallest natural number that cannot be described in eleven words</a:t>
            </a:r>
            <a:r>
              <a:rPr lang="en-US" sz="4400" i="1" dirty="0" smtClean="0"/>
              <a:t>?</a:t>
            </a:r>
            <a:endParaRPr lang="en-US" sz="4400" i="1" dirty="0"/>
          </a:p>
        </p:txBody>
      </p:sp>
      <p:sp>
        <p:nvSpPr>
          <p:cNvPr id="3" name="Rectangle 2"/>
          <p:cNvSpPr/>
          <p:nvPr/>
        </p:nvSpPr>
        <p:spPr>
          <a:xfrm>
            <a:off x="1070448" y="2716871"/>
            <a:ext cx="6656367" cy="1528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/>
              <a:t>smallest natural number that cannot be described in eleven </a:t>
            </a:r>
            <a:r>
              <a:rPr lang="en-US" sz="3200" b="1" dirty="0" smtClean="0"/>
              <a:t>words.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53940" y="2716871"/>
            <a:ext cx="525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1                   2                        3                     4                      5            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3939" y="3391363"/>
            <a:ext cx="560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   6                 7                    8                9     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      10                 11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0571" y="4093811"/>
            <a:ext cx="838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How many times does one need to write “verifiably random” to be convincing?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04597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Screen Shot 2015-01-25 at 6.46.3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9" y="87506"/>
            <a:ext cx="6758214" cy="1515629"/>
          </a:xfrm>
          <a:prstGeom prst="rect">
            <a:avLst/>
          </a:prstGeom>
        </p:spPr>
      </p:pic>
      <p:pic>
        <p:nvPicPr>
          <p:cNvPr id="3" name="Picture 2" descr="Screen Shot 2015-01-25 at 6.45.1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2245" r="3969" b="5084"/>
          <a:stretch/>
        </p:blipFill>
        <p:spPr>
          <a:xfrm>
            <a:off x="607786" y="1665440"/>
            <a:ext cx="8300186" cy="327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97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75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Screen Shot 2015-01-26 at 10.3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" y="47892"/>
            <a:ext cx="5152573" cy="499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1.16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78" y="47892"/>
            <a:ext cx="3782822" cy="2992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9476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Dual-EC PRNG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5" y="1007421"/>
            <a:ext cx="496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physical 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167204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94714" y="271798"/>
            <a:ext cx="2199806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points on an </a:t>
            </a:r>
            <a:r>
              <a:rPr lang="en-US" sz="2800" b="1" dirty="0" smtClean="0"/>
              <a:t>elliptic curve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167204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8314" y="298846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94295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2" grpId="0" animBg="1"/>
      <p:bldP spid="14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943896" y="1682149"/>
            <a:ext cx="3120243" cy="857250"/>
          </a:xfrm>
        </p:spPr>
        <p:txBody>
          <a:bodyPr>
            <a:noAutofit/>
          </a:bodyPr>
          <a:lstStyle/>
          <a:p>
            <a:r>
              <a:rPr lang="en-US" sz="3600" dirty="0" smtClean="0"/>
              <a:t>Curve Used by </a:t>
            </a:r>
            <a:br>
              <a:rPr lang="en-US" sz="3600" dirty="0" smtClean="0"/>
            </a:br>
            <a:r>
              <a:rPr lang="en-US" sz="3600" dirty="0" smtClean="0"/>
              <a:t>Dual-EC PRNG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52206" y="177631"/>
            <a:ext cx="7767460" cy="33547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NIST P-256</a:t>
            </a:r>
            <a:endParaRPr lang="en-US" sz="3600" dirty="0" smtClean="0"/>
          </a:p>
          <a:p>
            <a:r>
              <a:rPr lang="es-ES_tradnl" sz="2000" dirty="0"/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y</a:t>
            </a:r>
            <a:r>
              <a:rPr lang="es-ES_tradnl" sz="4400" baseline="30000" dirty="0" smtClean="0">
                <a:latin typeface="Cambria Math"/>
                <a:cs typeface="Cambria Math"/>
              </a:rPr>
              <a:t>2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= </a:t>
            </a:r>
            <a:r>
              <a:rPr lang="es-ES_tradnl" sz="4400" i="1" dirty="0" smtClean="0">
                <a:latin typeface="Cambria Math"/>
                <a:cs typeface="Cambria Math"/>
              </a:rPr>
              <a:t>x</a:t>
            </a:r>
            <a:r>
              <a:rPr lang="es-ES_tradnl" sz="4400" baseline="30000" dirty="0" smtClean="0">
                <a:latin typeface="Cambria Math"/>
                <a:cs typeface="Cambria Math"/>
              </a:rPr>
              <a:t>3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+ </a:t>
            </a:r>
            <a:r>
              <a:rPr lang="es-ES_tradnl" sz="4400" i="1" dirty="0" err="1">
                <a:latin typeface="Cambria Math"/>
                <a:cs typeface="Cambria Math"/>
              </a:rPr>
              <a:t>ax</a:t>
            </a:r>
            <a:r>
              <a:rPr lang="es-ES_tradnl" sz="4400" dirty="0">
                <a:latin typeface="Cambria Math"/>
                <a:cs typeface="Cambria Math"/>
              </a:rPr>
              <a:t> + </a:t>
            </a:r>
            <a:r>
              <a:rPr lang="es-ES_tradnl" sz="4400" i="1" dirty="0" smtClean="0">
                <a:latin typeface="Cambria Math"/>
                <a:cs typeface="Cambria Math"/>
              </a:rPr>
              <a:t>b</a:t>
            </a:r>
            <a:r>
              <a:rPr lang="es-ES_tradnl" sz="4400" dirty="0" smtClean="0">
                <a:latin typeface="Cambria Math"/>
                <a:cs typeface="Cambria Math"/>
              </a:rPr>
              <a:t> (</a:t>
            </a:r>
            <a:r>
              <a:rPr lang="es-ES_tradnl" sz="4400" dirty="0" err="1" smtClean="0">
                <a:latin typeface="Cambria Math"/>
                <a:cs typeface="Cambria Math"/>
              </a:rPr>
              <a:t>mod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p</a:t>
            </a:r>
            <a:r>
              <a:rPr lang="es-ES_tradnl" sz="4400" dirty="0" smtClean="0">
                <a:latin typeface="Cambria Math"/>
                <a:cs typeface="Cambria Math"/>
              </a:rPr>
              <a:t>)</a:t>
            </a:r>
            <a:endParaRPr lang="en-US" sz="4400" dirty="0"/>
          </a:p>
          <a:p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= 2</a:t>
            </a:r>
            <a:r>
              <a:rPr lang="en-US" sz="4400" baseline="30000" dirty="0" smtClean="0">
                <a:latin typeface="Cambria Math"/>
                <a:cs typeface="Cambria Math"/>
              </a:rPr>
              <a:t>256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2</a:t>
            </a:r>
            <a:r>
              <a:rPr lang="en-US" sz="4400" baseline="30000" dirty="0" smtClean="0">
                <a:latin typeface="Cambria Math"/>
                <a:cs typeface="Cambria Math"/>
              </a:rPr>
              <a:t>224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+ 2</a:t>
            </a:r>
            <a:r>
              <a:rPr lang="en-US" sz="4400" baseline="30000" dirty="0">
                <a:latin typeface="Cambria Math"/>
                <a:cs typeface="Cambria Math"/>
              </a:rPr>
              <a:t>192</a:t>
            </a:r>
            <a:r>
              <a:rPr lang="en-US" sz="4400" dirty="0">
                <a:latin typeface="Cambria Math"/>
                <a:cs typeface="Cambria Math"/>
              </a:rPr>
              <a:t> + 2</a:t>
            </a:r>
            <a:r>
              <a:rPr lang="en-US" sz="4400" baseline="30000" dirty="0">
                <a:latin typeface="Cambria Math"/>
                <a:cs typeface="Cambria Math"/>
              </a:rPr>
              <a:t>96</a:t>
            </a:r>
            <a:r>
              <a:rPr lang="en-US" sz="4400" dirty="0">
                <a:latin typeface="Cambria Math"/>
                <a:cs typeface="Cambria Math"/>
              </a:rPr>
              <a:t> − </a:t>
            </a:r>
            <a:r>
              <a:rPr lang="en-US" sz="4400" dirty="0" smtClean="0">
                <a:latin typeface="Cambria Math"/>
                <a:cs typeface="Cambria Math"/>
              </a:rPr>
              <a:t>1</a:t>
            </a:r>
          </a:p>
          <a:p>
            <a:r>
              <a:rPr lang="en-US" sz="4400" i="1" dirty="0">
                <a:latin typeface="Cambria Math"/>
                <a:cs typeface="Cambria Math"/>
              </a:rPr>
              <a:t>a</a:t>
            </a:r>
            <a:r>
              <a:rPr lang="en-US" sz="4400" dirty="0">
                <a:latin typeface="Cambria Math"/>
                <a:cs typeface="Cambria Math"/>
              </a:rPr>
              <a:t> = </a:t>
            </a:r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3</a:t>
            </a:r>
            <a:endParaRPr lang="en-US" sz="4400" dirty="0" smtClean="0">
              <a:latin typeface="Cambria Math"/>
              <a:cs typeface="Cambria Math"/>
            </a:endParaRPr>
          </a:p>
          <a:p>
            <a:r>
              <a:rPr lang="en-US" sz="4400" i="1" dirty="0">
                <a:latin typeface="Cambria Math"/>
                <a:cs typeface="Cambria Math"/>
              </a:rPr>
              <a:t>b</a:t>
            </a:r>
            <a:r>
              <a:rPr lang="en-US" sz="4400" dirty="0">
                <a:latin typeface="Cambria Math"/>
                <a:cs typeface="Cambria Math"/>
              </a:rPr>
              <a:t> =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1200" dirty="0" smtClean="0">
                <a:latin typeface="Cambria Math"/>
                <a:cs typeface="Cambria Math"/>
              </a:rPr>
              <a:t>41058363725152142129326129780047268409114441015993725554835256314039467401291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831" y="3854572"/>
            <a:ext cx="809914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Elliptic curve operations are </a:t>
            </a:r>
            <a:r>
              <a:rPr lang="en-US" sz="2400" b="1" dirty="0" smtClean="0"/>
              <a:t>expensive</a:t>
            </a:r>
            <a:r>
              <a:rPr lang="en-US" sz="2400" dirty="0" smtClean="0"/>
              <a:t>!  Dual-EC PRNG is 1000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strong PRNG’s built using symmetric ciphers.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48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0543" y="2828271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7164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use Elliptic </a:t>
            </a:r>
            <a:r>
              <a:rPr lang="en-US" dirty="0" smtClean="0"/>
              <a:t>Curves </a:t>
            </a:r>
            <a:r>
              <a:rPr lang="en-US" dirty="0" smtClean="0"/>
              <a:t>for </a:t>
            </a:r>
            <a:r>
              <a:rPr lang="en-US" dirty="0" smtClean="0"/>
              <a:t>PRNG?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Easier to plant a back-door in it than designs based on symmetric ciphers</a:t>
            </a:r>
            <a:endParaRPr lang="en-US" dirty="0" smtClean="0"/>
          </a:p>
          <a:p>
            <a:r>
              <a:rPr lang="en-US" dirty="0" smtClean="0"/>
              <a:t>Can be used to provide</a:t>
            </a:r>
            <a:r>
              <a:rPr lang="en-US" b="1" dirty="0" smtClean="0"/>
              <a:t> provable security properties based on number theory: hardness of discrete log on elliptic curves</a:t>
            </a:r>
          </a:p>
          <a:p>
            <a:pPr lvl="1"/>
            <a:r>
              <a:rPr lang="en-US" dirty="0" smtClean="0"/>
              <a:t>But not done for Dual EC PRNG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Dual-EC PRNG </a:t>
            </a:r>
            <a:endParaRPr lang="en-US" sz="3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6" y="1007421"/>
            <a:ext cx="3354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370287" y="995689"/>
            <a:ext cx="3605274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(random?) points on </a:t>
            </a:r>
            <a:r>
              <a:rPr lang="en-US" sz="2800" b="1" dirty="0" smtClean="0"/>
              <a:t>P-256</a:t>
            </a:r>
            <a:r>
              <a:rPr lang="en-US" sz="2800" dirty="0" smtClean="0"/>
              <a:t>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76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92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4.35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71" y="774278"/>
            <a:ext cx="6098077" cy="369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345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4" y="232673"/>
            <a:ext cx="6582156" cy="343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9628" y="4068215"/>
            <a:ext cx="8644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OpenSSL</a:t>
            </a:r>
            <a:r>
              <a:rPr lang="en-US" sz="2800" dirty="0">
                <a:solidFill>
                  <a:srgbClr val="FFFF00"/>
                </a:solidFill>
              </a:rPr>
              <a:t>-</a:t>
            </a:r>
            <a:r>
              <a:rPr lang="en-US" sz="2800" dirty="0" smtClean="0">
                <a:solidFill>
                  <a:srgbClr val="FFFF00"/>
                </a:solidFill>
              </a:rPr>
              <a:t>FIPS Implementation (using NIST P and Q values)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3729661"/>
            <a:ext cx="26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</a:rPr>
              <a:t>Image credit: </a:t>
            </a:r>
            <a:r>
              <a:rPr lang="en-US" sz="1600" dirty="0" smtClean="0">
                <a:hlinkClick r:id="rId3"/>
              </a:rPr>
              <a:t>Matthew Green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353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84" y="810148"/>
            <a:ext cx="4651940" cy="346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150" y="133779"/>
            <a:ext cx="484730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“Rump session” talk at CRYPTO 2007:</a:t>
            </a:r>
            <a:endParaRPr lang="en-US" sz="2400" dirty="0"/>
          </a:p>
        </p:txBody>
      </p:sp>
      <p:pic>
        <p:nvPicPr>
          <p:cNvPr id="8" name="Picture 7" descr="Screen Shot 2013-10-09 at 9.28.2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973" r="1935" b="3966"/>
          <a:stretch/>
        </p:blipFill>
        <p:spPr>
          <a:xfrm>
            <a:off x="5451351" y="595444"/>
            <a:ext cx="3333483" cy="245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35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Back Door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are points on the curve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is a generator of the curve</a:t>
            </a:r>
          </a:p>
          <a:p>
            <a:pPr marL="0" indent="0">
              <a:buNone/>
            </a:pPr>
            <a:r>
              <a:rPr lang="en-US" dirty="0" smtClean="0"/>
              <a:t>	All points on curve are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 for some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endParaRPr lang="en-US" i="1" dirty="0">
              <a:latin typeface="Cambria Math"/>
              <a:cs typeface="Cambria Math"/>
            </a:endParaRP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urve is prime order: </a:t>
            </a:r>
            <a:r>
              <a:rPr lang="en-US" i="1" dirty="0" smtClean="0">
                <a:latin typeface="Cambria Math"/>
                <a:cs typeface="Cambria Math"/>
              </a:rPr>
              <a:t>P </a:t>
            </a:r>
            <a:r>
              <a:rPr lang="en-US" dirty="0" smtClean="0">
                <a:latin typeface="Cambria Math"/>
                <a:cs typeface="Cambria Math"/>
              </a:rPr>
              <a:t>=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i="1" dirty="0" err="1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for some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endParaRPr lang="en-US" i="1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1929" y="3918857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15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16390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48755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131272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7286" y="148111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86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16390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48755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131272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7286" y="148111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316719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 = (</a:t>
            </a:r>
            <a:r>
              <a:rPr lang="en-US" sz="2800" dirty="0" smtClean="0">
                <a:cs typeface="Cambria Math"/>
              </a:rPr>
              <a:t>16 unknown bits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2472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77433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65427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82045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49918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15227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-187169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10878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97744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29762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30612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25824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65649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079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58809" y="72702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239758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 = (</a:t>
            </a:r>
            <a:r>
              <a:rPr lang="en-US" sz="2800" dirty="0" smtClean="0">
                <a:cs typeface="Cambria Math"/>
              </a:rPr>
              <a:t>16 unknown bits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1964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919" y="3074286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0046" y="3614863"/>
            <a:ext cx="291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How expensive is this?</a:t>
            </a:r>
          </a:p>
          <a:p>
            <a:r>
              <a:rPr lang="en-US" i="1" dirty="0" smtClean="0"/>
              <a:t>How many are on the curve?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376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4176822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939" y="262063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343150"/>
            <a:ext cx="2763296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 </a:t>
            </a:r>
            <a:r>
              <a:rPr lang="en-US" sz="3200" baseline="-25000" dirty="0">
                <a:latin typeface="Cambria Math"/>
                <a:cs typeface="Cambria Math"/>
              </a:rPr>
              <a:t>+1</a:t>
            </a:r>
            <a:r>
              <a:rPr lang="en-US" sz="3200" i="1" dirty="0">
                <a:latin typeface="Cambria Math"/>
                <a:cs typeface="Cambria Math"/>
              </a:rPr>
              <a:t>= </a:t>
            </a:r>
            <a:r>
              <a:rPr lang="en-US" sz="3200" i="1" dirty="0" err="1">
                <a:latin typeface="Cambria Math"/>
                <a:cs typeface="Cambria Math"/>
              </a:rPr>
              <a:t>φ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</a:t>
            </a:r>
            <a:r>
              <a:rPr lang="en-US" sz="3200" baseline="-25000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×</a:t>
            </a:r>
            <a:r>
              <a:rPr lang="en-US" sz="3200" i="1" dirty="0">
                <a:latin typeface="Cambria Math"/>
                <a:cs typeface="Cambria Math"/>
              </a:rPr>
              <a:t>P</a:t>
            </a:r>
            <a:r>
              <a:rPr lang="en-US" sz="3200" dirty="0">
                <a:latin typeface="Cambria Math"/>
                <a:cs typeface="Cambria Math"/>
              </a:rPr>
              <a:t>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3032" y="2419350"/>
            <a:ext cx="2153278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err="1">
                <a:latin typeface="Cambria Math"/>
                <a:cs typeface="Cambria Math"/>
              </a:rPr>
              <a:t>r</a:t>
            </a:r>
            <a:r>
              <a:rPr lang="en-US" sz="2800" i="1" baseline="-25000" dirty="0" err="1">
                <a:latin typeface="Cambria Math"/>
                <a:cs typeface="Cambria Math"/>
              </a:rPr>
              <a:t>i</a:t>
            </a:r>
            <a:r>
              <a:rPr lang="en-US" sz="2800" i="1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=</a:t>
            </a:r>
            <a:r>
              <a:rPr lang="en-US" sz="2800" i="1" dirty="0">
                <a:latin typeface="Cambria Math"/>
                <a:cs typeface="Cambria Math"/>
              </a:rPr>
              <a:t>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</a:t>
            </a:r>
            <a:r>
              <a:rPr lang="en-US" sz="2800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1480" y="97484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Cambria Math"/>
                <a:cs typeface="Cambria Math"/>
              </a:rPr>
              <a:t>P </a:t>
            </a:r>
            <a:r>
              <a:rPr lang="en-US" sz="3600" dirty="0">
                <a:latin typeface="Cambria Math"/>
                <a:cs typeface="Cambria Math"/>
              </a:rPr>
              <a:t>=</a:t>
            </a:r>
            <a:r>
              <a:rPr lang="en-US" sz="3600" i="1" dirty="0"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939" y="262063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343150"/>
            <a:ext cx="2763296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 </a:t>
            </a:r>
            <a:r>
              <a:rPr lang="en-US" sz="3200" baseline="-25000" dirty="0">
                <a:latin typeface="Cambria Math"/>
                <a:cs typeface="Cambria Math"/>
              </a:rPr>
              <a:t>+1</a:t>
            </a:r>
            <a:r>
              <a:rPr lang="en-US" sz="3200" i="1" dirty="0">
                <a:latin typeface="Cambria Math"/>
                <a:cs typeface="Cambria Math"/>
              </a:rPr>
              <a:t>= </a:t>
            </a:r>
            <a:r>
              <a:rPr lang="en-US" sz="3200" i="1" dirty="0" err="1">
                <a:latin typeface="Cambria Math"/>
                <a:cs typeface="Cambria Math"/>
              </a:rPr>
              <a:t>φ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</a:t>
            </a:r>
            <a:r>
              <a:rPr lang="en-US" sz="3200" baseline="-25000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×</a:t>
            </a:r>
            <a:r>
              <a:rPr lang="en-US" sz="3200" i="1" dirty="0">
                <a:latin typeface="Cambria Math"/>
                <a:cs typeface="Cambria Math"/>
              </a:rPr>
              <a:t>P</a:t>
            </a:r>
            <a:r>
              <a:rPr lang="en-US" sz="3200" dirty="0">
                <a:latin typeface="Cambria Math"/>
                <a:cs typeface="Cambria Math"/>
              </a:rPr>
              <a:t>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3032" y="2419350"/>
            <a:ext cx="2153278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err="1">
                <a:latin typeface="Cambria Math"/>
                <a:cs typeface="Cambria Math"/>
              </a:rPr>
              <a:t>r</a:t>
            </a:r>
            <a:r>
              <a:rPr lang="en-US" sz="2800" i="1" baseline="-25000" dirty="0" err="1">
                <a:latin typeface="Cambria Math"/>
                <a:cs typeface="Cambria Math"/>
              </a:rPr>
              <a:t>i</a:t>
            </a:r>
            <a:r>
              <a:rPr lang="en-US" sz="2800" i="1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=</a:t>
            </a:r>
            <a:r>
              <a:rPr lang="en-US" sz="2800" i="1" dirty="0">
                <a:latin typeface="Cambria Math"/>
                <a:cs typeface="Cambria Math"/>
              </a:rPr>
              <a:t>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</a:t>
            </a:r>
            <a:r>
              <a:rPr lang="en-US" sz="2800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1480" y="97484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Cambria Math"/>
                <a:cs typeface="Cambria Math"/>
              </a:rPr>
              <a:t>P </a:t>
            </a:r>
            <a:r>
              <a:rPr lang="en-US" sz="3600" dirty="0">
                <a:latin typeface="Cambria Math"/>
                <a:cs typeface="Cambria Math"/>
              </a:rPr>
              <a:t>=</a:t>
            </a:r>
            <a:r>
              <a:rPr lang="en-US" sz="3600" i="1" dirty="0"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939" y="3159760"/>
            <a:ext cx="7804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A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smtClean="0">
                <a:latin typeface="Cambria Math"/>
                <a:cs typeface="Cambria Math"/>
              </a:rPr>
              <a:t>y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latin typeface="Cambria Math"/>
                <a:cs typeface="Cambria Math"/>
              </a:rPr>
              <a:t>Q  		</a:t>
            </a:r>
            <a:r>
              <a:rPr lang="en-US" sz="2800" dirty="0">
                <a:cs typeface="Cambria Math"/>
              </a:rPr>
              <a:t>guessed point on curve  </a:t>
            </a:r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err="1" smtClean="0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e </a:t>
            </a:r>
            <a:r>
              <a:rPr lang="en-US" sz="2800" dirty="0" smtClean="0"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latin typeface="Cambria Math"/>
                <a:cs typeface="Cambria Math"/>
              </a:rPr>
              <a:t>A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e </a:t>
            </a:r>
            <a:r>
              <a:rPr lang="en-US" sz="2800" dirty="0" smtClean="0"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baseline="-250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 </a:t>
            </a:r>
            <a:r>
              <a:rPr lang="en-US" sz="2800" baseline="-25000" dirty="0">
                <a:latin typeface="Cambria Math"/>
                <a:cs typeface="Cambria Math"/>
              </a:rPr>
              <a:t>+1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75921" y="4305598"/>
            <a:ext cx="839216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One output is enough to learn internal state (if you know 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/>
              <a:t>)!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06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9 at 9.31.03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DD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2" y="202832"/>
            <a:ext cx="7108316" cy="464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0554" y="131868"/>
            <a:ext cx="4721214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/>
              <a:t>Shumow</a:t>
            </a:r>
            <a:r>
              <a:rPr lang="en-US" sz="2400" dirty="0" smtClean="0"/>
              <a:t> and Ferguson’s conclusion: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52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6445" y="2433251"/>
            <a:ext cx="333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 Intelligence Budget Request</a:t>
            </a:r>
          </a:p>
        </p:txBody>
      </p:sp>
      <p:pic>
        <p:nvPicPr>
          <p:cNvPr id="7" name="Picture 6" descr="Screen Shot 2013-10-09 at 9.15.07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333" r="1592" b="23387"/>
          <a:stretch/>
        </p:blipFill>
        <p:spPr>
          <a:xfrm>
            <a:off x="96763" y="81642"/>
            <a:ext cx="6652723" cy="490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438401" y="1600201"/>
            <a:ext cx="6470953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Snowden Leak (5 September 2013)</a:t>
            </a:r>
          </a:p>
          <a:p>
            <a:pPr algn="ctr"/>
            <a:r>
              <a:rPr lang="en-US" sz="2800" b="1" dirty="0" smtClean="0"/>
              <a:t>2013 </a:t>
            </a:r>
            <a:r>
              <a:rPr lang="en-US" sz="2800" b="1" dirty="0"/>
              <a:t>Intelligence Budget </a:t>
            </a:r>
            <a:r>
              <a:rPr lang="en-US" sz="2800" b="1" dirty="0" smtClean="0"/>
              <a:t>Request ($250M)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35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 descr="Screen Shot 2013-10-09 at 7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1"/>
            <a:ext cx="8790415" cy="199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09 at 7.45.19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1274181" y="889000"/>
            <a:ext cx="7550520" cy="400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05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 descr="Screen Shot 2013-10-09 at 7.52.2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3" y="247241"/>
            <a:ext cx="6238327" cy="466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3-10-09 at 7.45.19 P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588" b="85441"/>
          <a:stretch/>
        </p:blipFill>
        <p:spPr>
          <a:xfrm>
            <a:off x="198086" y="125354"/>
            <a:ext cx="7570312" cy="62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81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1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1 at 1.0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23834" cy="41356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3" y="1699987"/>
            <a:ext cx="4666047" cy="334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616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" y="101317"/>
            <a:ext cx="3735121" cy="267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965522" y="397888"/>
            <a:ext cx="4721278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With hindsight, NSA should have ceased </a:t>
            </a:r>
            <a:r>
              <a:rPr lang="en-US" dirty="0" smtClean="0"/>
              <a:t>supporting the </a:t>
            </a:r>
            <a:r>
              <a:rPr lang="en-US" dirty="0"/>
              <a:t>dual EC_DRBG algorithm </a:t>
            </a:r>
            <a:r>
              <a:rPr lang="en-US" dirty="0" smtClean="0"/>
              <a:t>immediately after </a:t>
            </a:r>
            <a:r>
              <a:rPr lang="en-US" dirty="0"/>
              <a:t>security researchers discovered the potential</a:t>
            </a:r>
          </a:p>
          <a:p>
            <a:r>
              <a:rPr lang="en-US" dirty="0"/>
              <a:t>for a trapdoor. In truth, I can think of no </a:t>
            </a:r>
            <a:r>
              <a:rPr lang="en-US" dirty="0" smtClean="0"/>
              <a:t>better way </a:t>
            </a:r>
            <a:r>
              <a:rPr lang="en-US" dirty="0"/>
              <a:t>to describe our failure to drop support for </a:t>
            </a:r>
            <a:r>
              <a:rPr lang="en-US" dirty="0" smtClean="0"/>
              <a:t>the </a:t>
            </a:r>
            <a:r>
              <a:rPr lang="en-US" dirty="0" err="1" smtClean="0"/>
              <a:t>Dual_EC_DRBG</a:t>
            </a:r>
            <a:r>
              <a:rPr lang="en-US" dirty="0" smtClean="0"/>
              <a:t> </a:t>
            </a:r>
            <a:r>
              <a:rPr lang="en-US" dirty="0"/>
              <a:t>algorithm as anything other </a:t>
            </a:r>
            <a:r>
              <a:rPr lang="en-US" dirty="0" smtClean="0"/>
              <a:t>than regrettable</a:t>
            </a:r>
            <a:r>
              <a:rPr lang="en-US" dirty="0"/>
              <a:t>. </a:t>
            </a:r>
            <a:r>
              <a:rPr lang="en-US" dirty="0" smtClean="0"/>
              <a:t>…</a:t>
            </a:r>
          </a:p>
          <a:p>
            <a:r>
              <a:rPr lang="en-US" dirty="0"/>
              <a:t> Furthermore, </a:t>
            </a:r>
            <a:r>
              <a:rPr lang="en-US" dirty="0" smtClean="0"/>
              <a:t>we realize </a:t>
            </a:r>
            <a:r>
              <a:rPr lang="en-US" dirty="0"/>
              <a:t>that our advocacy for the </a:t>
            </a:r>
            <a:r>
              <a:rPr lang="en-US" dirty="0" smtClean="0"/>
              <a:t>DUAL_EC_DRBG casts </a:t>
            </a:r>
            <a:r>
              <a:rPr lang="en-US" dirty="0"/>
              <a:t>suspicion on the broader body of work </a:t>
            </a:r>
            <a:r>
              <a:rPr lang="en-US" dirty="0" smtClean="0"/>
              <a:t>NSA has </a:t>
            </a:r>
            <a:r>
              <a:rPr lang="en-US" dirty="0"/>
              <a:t>done to promote secure standards. Indeed</a:t>
            </a:r>
            <a:r>
              <a:rPr lang="en-US" dirty="0" smtClean="0"/>
              <a:t>, some </a:t>
            </a:r>
            <a:r>
              <a:rPr lang="en-US" dirty="0"/>
              <a:t>colleagues have extrapolated this single </a:t>
            </a:r>
            <a:r>
              <a:rPr lang="en-US" dirty="0" smtClean="0"/>
              <a:t>action to </a:t>
            </a:r>
            <a:r>
              <a:rPr lang="en-US" dirty="0"/>
              <a:t>allege that NSA has a broader agenda </a:t>
            </a:r>
            <a:r>
              <a:rPr lang="en-US" dirty="0" smtClean="0"/>
              <a:t>to “</a:t>
            </a:r>
            <a:r>
              <a:rPr lang="en-US" dirty="0"/>
              <a:t>undermine Internet encryption.” </a:t>
            </a:r>
          </a:p>
        </p:txBody>
      </p:sp>
    </p:spTree>
    <p:extLst>
      <p:ext uri="{BB962C8B-B14F-4D97-AF65-F5344CB8AC3E}">
        <p14:creationId xmlns:p14="http://schemas.microsoft.com/office/powerpoint/2010/main" val="2120825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4320726" cy="25739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Randomness </a:t>
            </a:r>
            <a:br>
              <a:rPr lang="en-US" dirty="0" smtClean="0"/>
            </a:br>
            <a:r>
              <a:rPr lang="en-US" dirty="0" smtClean="0"/>
              <a:t>for Your Private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12" y="1487377"/>
            <a:ext cx="3105470" cy="31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02221"/>
            <a:ext cx="5890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Sign</a:t>
            </a:r>
            <a:r>
              <a:rPr lang="en-US" sz="2400" dirty="0" smtClean="0"/>
              <a:t> (sketch): 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pick random integer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400" dirty="0"/>
              <a:t>in </a:t>
            </a:r>
            <a:r>
              <a:rPr lang="en-US" sz="2400" dirty="0">
                <a:latin typeface="Cambria Math"/>
                <a:cs typeface="Cambria Math"/>
              </a:rPr>
              <a:t>[1,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]</a:t>
            </a:r>
            <a:endParaRPr lang="en-US" sz="24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compute curve point: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err="1" smtClean="0">
                <a:latin typeface="Cambria Math"/>
                <a:cs typeface="Cambria Math"/>
              </a:rPr>
              <a:t>kG</a:t>
            </a:r>
            <a:endParaRPr lang="en-US" sz="2400" i="1" dirty="0" smtClean="0"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signature =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400" baseline="30000" dirty="0" smtClean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400" dirty="0" smtClean="0">
                <a:latin typeface="Cambria Math"/>
                <a:cs typeface="Cambria Math"/>
              </a:rPr>
              <a:t> +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>
                <a:latin typeface="Cambria Math"/>
                <a:cs typeface="Cambria Math"/>
              </a:rPr>
              <a:t>)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130172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94764"/>
            <a:ext cx="3425371" cy="257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Root Key</a:t>
            </a:r>
            <a:endParaRPr lang="en-US" dirty="0"/>
          </a:p>
        </p:txBody>
      </p:sp>
      <p:pic>
        <p:nvPicPr>
          <p:cNvPr id="5" name="Picture 4" descr="Screen Shot 2015-01-25 at 7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15" y="275322"/>
            <a:ext cx="4890828" cy="469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234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Key Ceremony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Screen Shot 2015-01-25 at 7.2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73" y="1340077"/>
            <a:ext cx="4737897" cy="34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16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Randomness is Essential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Kolmogorov provides a definition of randomness but not a “useful” one: computing </a:t>
            </a:r>
            <a:r>
              <a:rPr lang="en-US" i="1" dirty="0" smtClean="0">
                <a:latin typeface="Cambria Math"/>
                <a:cs typeface="Cambria Math"/>
              </a:rPr>
              <a:t>K(s)</a:t>
            </a:r>
            <a:r>
              <a:rPr lang="en-US" dirty="0" smtClean="0"/>
              <a:t> for an arbitrary </a:t>
            </a: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is </a:t>
            </a:r>
            <a:r>
              <a:rPr lang="en-US" b="1" dirty="0" smtClean="0"/>
              <a:t>undecidable</a:t>
            </a:r>
            <a:r>
              <a:rPr lang="en-US" dirty="0" smtClean="0"/>
              <a:t> (not just hard, theoretically impossible)</a:t>
            </a:r>
          </a:p>
          <a:p>
            <a:r>
              <a:rPr lang="en-US" b="1" dirty="0" smtClean="0"/>
              <a:t>Impossible for a program to generate true randomness:</a:t>
            </a:r>
            <a:r>
              <a:rPr lang="en-US" dirty="0" smtClean="0"/>
              <a:t> program can generate longer sequence than itself</a:t>
            </a:r>
          </a:p>
          <a:p>
            <a:r>
              <a:rPr lang="en-US" dirty="0" smtClean="0"/>
              <a:t>There are </a:t>
            </a:r>
            <a:r>
              <a:rPr lang="en-US" b="1" dirty="0" smtClean="0"/>
              <a:t>physical sources of randomness </a:t>
            </a:r>
            <a:r>
              <a:rPr lang="en-US" dirty="0" smtClean="0"/>
              <a:t>(or near randomness): quantum events, radioactive decay, thermal noise, lava lamps, key presses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4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Investigate the </a:t>
            </a:r>
            <a:r>
              <a:rPr lang="en-US" dirty="0" err="1" smtClean="0"/>
              <a:t>bitcoin</a:t>
            </a:r>
            <a:r>
              <a:rPr lang="en-US" dirty="0" smtClean="0"/>
              <a:t> you received</a:t>
            </a:r>
          </a:p>
          <a:p>
            <a:r>
              <a:rPr lang="en-US" b="1" dirty="0" smtClean="0"/>
              <a:t>Project 1 </a:t>
            </a:r>
            <a:r>
              <a:rPr lang="en-US" dirty="0" smtClean="0"/>
              <a:t>will be posted before midnight tonight and due on Jan 30</a:t>
            </a:r>
          </a:p>
          <a:p>
            <a:r>
              <a:rPr lang="en-US" b="1" dirty="0" smtClean="0"/>
              <a:t>Readings: </a:t>
            </a:r>
            <a:r>
              <a:rPr lang="en-US" dirty="0" smtClean="0"/>
              <a:t>Satoshi’s original </a:t>
            </a:r>
            <a:r>
              <a:rPr lang="en-US" dirty="0" err="1" smtClean="0"/>
              <a:t>bitcoin</a:t>
            </a:r>
            <a:r>
              <a:rPr lang="en-US" dirty="0" smtClean="0"/>
              <a:t> paper,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 Matters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097500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</a:t>
            </a:r>
            <a:r>
              <a:rPr lang="en-US" sz="2400" b="1" i="1" dirty="0" smtClean="0"/>
              <a:t>random</a:t>
            </a:r>
            <a:r>
              <a:rPr lang="en-US" sz="2400" dirty="0" smtClean="0"/>
              <a:t>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3319" y="445232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we actually pick random integers?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073660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</a:t>
            </a:r>
            <a:r>
              <a:rPr lang="en-US" sz="2000" b="1" i="1" dirty="0" smtClean="0"/>
              <a:t>random </a:t>
            </a:r>
            <a:r>
              <a:rPr lang="en-US" sz="2000" dirty="0" smtClean="0"/>
              <a:t>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2399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249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Verify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/>
              <a:t>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40950" y="3843933"/>
            <a:ext cx="1824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is on the curve, 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nQ</a:t>
            </a:r>
            <a:r>
              <a:rPr lang="en-US" dirty="0" smtClean="0"/>
              <a:t> = 0</a:t>
            </a:r>
          </a:p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must not be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0261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346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Verify signature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07451" y="3983166"/>
            <a:ext cx="3590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 curve point using </a:t>
            </a:r>
          </a:p>
          <a:p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/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z</a:t>
            </a:r>
            <a:r>
              <a:rPr lang="en-US" sz="2000" dirty="0" smtClean="0"/>
              <a:t>, and signature, and check it.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02610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Elliptic Curve instead of RSA?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83" r="6050" b="4856"/>
          <a:stretch/>
        </p:blipFill>
        <p:spPr>
          <a:xfrm>
            <a:off x="941917" y="1306645"/>
            <a:ext cx="2921000" cy="306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15" y="1306644"/>
            <a:ext cx="3047835" cy="300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40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2017</Words>
  <Application>Microsoft Macintosh PowerPoint</Application>
  <PresentationFormat>On-screen Show (16:9)</PresentationFormat>
  <Paragraphs>416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Plan for This Week</vt:lpstr>
      <vt:lpstr>Signing with Elliptic Curves</vt:lpstr>
      <vt:lpstr>Signing with Elliptic Curves</vt:lpstr>
      <vt:lpstr>Signing with Elliptic Curves</vt:lpstr>
      <vt:lpstr>Signing with Elliptic Curves</vt:lpstr>
      <vt:lpstr>Verifying a Signature</vt:lpstr>
      <vt:lpstr>Verifying a Signature</vt:lpstr>
      <vt:lpstr>Why Elliptic Curve instead of RSA?</vt:lpstr>
      <vt:lpstr>PowerPoint Presentation</vt:lpstr>
      <vt:lpstr>Why are RSA keys so much bigger?</vt:lpstr>
      <vt:lpstr>PowerPoint Presentation</vt:lpstr>
      <vt:lpstr>PowerPoint Presentation</vt:lpstr>
      <vt:lpstr>PowerPoint Presentation</vt:lpstr>
      <vt:lpstr>Bitcoin’s Curve</vt:lpstr>
      <vt:lpstr>PowerPoint Presentation</vt:lpstr>
      <vt:lpstr>PowerPoint Presentation</vt:lpstr>
      <vt:lpstr>Which of these is random?</vt:lpstr>
      <vt:lpstr>Is this sequence random?</vt:lpstr>
      <vt:lpstr>normal numbers look random</vt:lpstr>
      <vt:lpstr>PowerPoint Presentation</vt:lpstr>
      <vt:lpstr>PowerPoint Presentation</vt:lpstr>
      <vt:lpstr>Defining Randomness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Amplifying Physical Randomness</vt:lpstr>
      <vt:lpstr>Understanding Kolmogorov Randomness</vt:lpstr>
      <vt:lpstr>PowerPoint Presentation</vt:lpstr>
      <vt:lpstr>PowerPoint Presentation</vt:lpstr>
      <vt:lpstr>PowerPoint Presentation</vt:lpstr>
      <vt:lpstr>September 2013</vt:lpstr>
      <vt:lpstr>PowerPoint Presentation</vt:lpstr>
      <vt:lpstr>Dual-EC PRNG</vt:lpstr>
      <vt:lpstr>Curve Used by  Dual-EC PRNG</vt:lpstr>
      <vt:lpstr>Why use Elliptic Curves for PRNG?</vt:lpstr>
      <vt:lpstr>Dual-EC PRNG </vt:lpstr>
      <vt:lpstr>PowerPoint Presentation</vt:lpstr>
      <vt:lpstr>PowerPoint Presentation</vt:lpstr>
      <vt:lpstr>PowerPoint Presentation</vt:lpstr>
      <vt:lpstr>PowerPoint Presentation</vt:lpstr>
      <vt:lpstr>Possible Back Door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September 2013</vt:lpstr>
      <vt:lpstr>PowerPoint Presentation</vt:lpstr>
      <vt:lpstr>PowerPoint Presentation</vt:lpstr>
      <vt:lpstr>Generating Randomness  for Your Private Key</vt:lpstr>
      <vt:lpstr>PowerPoint Presentation</vt:lpstr>
      <vt:lpstr>DNSSEC Key Ceremony</vt:lpstr>
      <vt:lpstr>Randomness is Essential</vt:lpstr>
      <vt:lpstr>Charge</vt:lpstr>
      <vt:lpstr>Randomness Matters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112</cp:revision>
  <cp:lastPrinted>2015-01-21T18:17:43Z</cp:lastPrinted>
  <dcterms:created xsi:type="dcterms:W3CDTF">2015-01-10T23:57:16Z</dcterms:created>
  <dcterms:modified xsi:type="dcterms:W3CDTF">2015-01-26T17:03:37Z</dcterms:modified>
</cp:coreProperties>
</file>